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75" r:id="rId3"/>
    <p:sldId id="276" r:id="rId4"/>
    <p:sldId id="262" r:id="rId5"/>
    <p:sldId id="263" r:id="rId6"/>
    <p:sldId id="264" r:id="rId7"/>
    <p:sldId id="269" r:id="rId8"/>
    <p:sldId id="265" r:id="rId9"/>
    <p:sldId id="266" r:id="rId10"/>
    <p:sldId id="270" r:id="rId11"/>
    <p:sldId id="267" r:id="rId12"/>
    <p:sldId id="268" r:id="rId13"/>
    <p:sldId id="271" r:id="rId14"/>
    <p:sldId id="261" r:id="rId15"/>
    <p:sldId id="258" r:id="rId16"/>
    <p:sldId id="259" r:id="rId17"/>
    <p:sldId id="272" r:id="rId18"/>
    <p:sldId id="260" r:id="rId19"/>
    <p:sldId id="277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4BEEA-B142-4061-93B1-55D9720D27F6}" type="datetimeFigureOut">
              <a:rPr lang="en-US" smtClean="0"/>
              <a:pPr/>
              <a:t>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7EBE9-ED57-499F-8245-514085969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299-288D-4613-9611-8BCBD480AADB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07E-AB59-4600-B549-B09DD3DCCA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299-288D-4613-9611-8BCBD480AADB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07E-AB59-4600-B549-B09DD3DCCA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299-288D-4613-9611-8BCBD480AADB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07E-AB59-4600-B549-B09DD3DCCA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299-288D-4613-9611-8BCBD480AADB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07E-AB59-4600-B549-B09DD3DCCA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299-288D-4613-9611-8BCBD480AADB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07E-AB59-4600-B549-B09DD3DCCA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299-288D-4613-9611-8BCBD480AADB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07E-AB59-4600-B549-B09DD3DCCA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299-288D-4613-9611-8BCBD480AADB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07E-AB59-4600-B549-B09DD3DCCA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299-288D-4613-9611-8BCBD480AADB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07E-AB59-4600-B549-B09DD3DCCA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299-288D-4613-9611-8BCBD480AADB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07E-AB59-4600-B549-B09DD3DCCA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299-288D-4613-9611-8BCBD480AADB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07E-AB59-4600-B549-B09DD3DCCA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F299-288D-4613-9611-8BCBD480AADB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CF07E-AB59-4600-B549-B09DD3DCCA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7F299-288D-4613-9611-8BCBD480AADB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CF07E-AB59-4600-B549-B09DD3DCCA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mdb.com/video/wab/vi2961047577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xoxUto7-sDI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open.edu/openlearn/history-the-arts/history/history-science-technology-and-medicine/history-technology/what-did-gutenberg-inven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Type and Typography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EDC&amp;I 583</a:t>
            </a:r>
          </a:p>
          <a:p>
            <a:pPr algn="r"/>
            <a:r>
              <a:rPr lang="en-US" dirty="0" smtClean="0"/>
              <a:t>Message Design</a:t>
            </a:r>
          </a:p>
          <a:p>
            <a:pPr algn="r"/>
            <a:r>
              <a:rPr lang="en-US" dirty="0" smtClean="0"/>
              <a:t>11 January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Incunabula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1500</a:t>
            </a:r>
          </a:p>
          <a:p>
            <a:r>
              <a:rPr lang="en-US" dirty="0" smtClean="0"/>
              <a:t>Rise of particular towns, families</a:t>
            </a:r>
          </a:p>
          <a:p>
            <a:r>
              <a:rPr lang="en-US" dirty="0" smtClean="0"/>
              <a:t>Varying laws on control of presses, printers, etc.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186301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5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Type and Typography – </a:t>
            </a:r>
            <a:br>
              <a:rPr lang="en-US" dirty="0" smtClean="0"/>
            </a:br>
            <a:r>
              <a:rPr lang="en-US" dirty="0" smtClean="0"/>
              <a:t>Developments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Emergence of distinct font “families” (see Lupton, Williams)</a:t>
            </a:r>
          </a:p>
          <a:p>
            <a:r>
              <a:rPr lang="en-US" dirty="0" smtClean="0"/>
              <a:t>Gradual move towards more simplicity (fewer complex ligatures, simpler letter forms, etc.)</a:t>
            </a:r>
          </a:p>
          <a:p>
            <a:r>
              <a:rPr lang="en-US" dirty="0" smtClean="0"/>
              <a:t>Gradual appearance of “wayfinding aids” we now take for granted</a:t>
            </a:r>
            <a:r>
              <a:rPr lang="en-US" baseline="30000" dirty="0" smtClean="0"/>
              <a:t>3</a:t>
            </a:r>
          </a:p>
          <a:p>
            <a:pPr lvl="1"/>
            <a:r>
              <a:rPr lang="en-US" dirty="0" smtClean="0"/>
              <a:t>Paragraphs, spacing, title pages, chapter and page headings, page numbers, tables of contents, indices, appendices, etc., etc.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52625"/>
            <a:ext cx="37242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What Did Printing Do</a:t>
            </a:r>
            <a:r>
              <a:rPr lang="en-US" dirty="0"/>
              <a:t>?</a:t>
            </a:r>
            <a:br>
              <a:rPr lang="en-US" dirty="0"/>
            </a:br>
            <a:r>
              <a:rPr lang="en-US" sz="3200" dirty="0"/>
              <a:t>To our ways of thinking and seeing the world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Elizabeth Eisenstein, </a:t>
            </a:r>
            <a:r>
              <a:rPr lang="en-US" i="1" dirty="0" smtClean="0"/>
              <a:t>The Printing Press as an Agent of Change</a:t>
            </a:r>
            <a:r>
              <a:rPr lang="en-US" baseline="30000" dirty="0" smtClean="0"/>
              <a:t>4</a:t>
            </a:r>
          </a:p>
          <a:p>
            <a:pPr lvl="1"/>
            <a:r>
              <a:rPr lang="en-US" dirty="0" smtClean="0"/>
              <a:t>Cheaper, faster dissemination of knowledge</a:t>
            </a:r>
            <a:endParaRPr lang="en-US" dirty="0"/>
          </a:p>
          <a:p>
            <a:pPr lvl="1"/>
            <a:r>
              <a:rPr lang="en-US" dirty="0" smtClean="0"/>
              <a:t>Democratization of access (schools, libraries)</a:t>
            </a:r>
          </a:p>
          <a:p>
            <a:pPr lvl="1"/>
            <a:r>
              <a:rPr lang="en-US" dirty="0" smtClean="0"/>
              <a:t>Codification of information (almanacs, tide tables, etc.)</a:t>
            </a:r>
          </a:p>
          <a:p>
            <a:pPr lvl="1"/>
            <a:r>
              <a:rPr lang="en-US" dirty="0" smtClean="0"/>
              <a:t>Record keeping and organization skyrockets (aids bureaucracy and strong central government)</a:t>
            </a:r>
          </a:p>
          <a:p>
            <a:pPr lvl="1"/>
            <a:r>
              <a:rPr lang="en-US" dirty="0" smtClean="0"/>
              <a:t>Collect, share, compare information (scientific revolution)</a:t>
            </a:r>
          </a:p>
          <a:p>
            <a:pPr lvl="1"/>
            <a:r>
              <a:rPr lang="en-US" dirty="0" smtClean="0"/>
              <a:t>Rise of the “canonical” text</a:t>
            </a:r>
          </a:p>
          <a:p>
            <a:pPr lvl="1"/>
            <a:r>
              <a:rPr lang="en-US" dirty="0" smtClean="0"/>
              <a:t>Distinction between “original” and “fakes,” “copies”</a:t>
            </a:r>
          </a:p>
          <a:p>
            <a:pPr lvl="1"/>
            <a:r>
              <a:rPr lang="en-US" dirty="0" smtClean="0"/>
              <a:t>Notion of distinct authorship and IP rights </a:t>
            </a:r>
            <a:r>
              <a:rPr lang="en-US" baseline="30000" dirty="0" smtClean="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About Type Itself?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research on type doesn’t show large differences</a:t>
            </a:r>
          </a:p>
          <a:p>
            <a:pPr lvl="1"/>
            <a:r>
              <a:rPr lang="en-US" dirty="0" smtClean="0"/>
              <a:t>Except with extreme fonts, unusual/stressful conditions</a:t>
            </a:r>
          </a:p>
          <a:p>
            <a:r>
              <a:rPr lang="en-US" dirty="0" smtClean="0"/>
              <a:t>Many studies conducted for military applications in WW II and after</a:t>
            </a:r>
          </a:p>
          <a:p>
            <a:pPr lvl="1"/>
            <a:r>
              <a:rPr lang="en-US" dirty="0" smtClean="0"/>
              <a:t>Legibility, reaction time, discrimination of labels, etc. = key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64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Does Typography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– odd letter forms slow people down, force more attention to delivery, less to content</a:t>
            </a:r>
          </a:p>
          <a:p>
            <a:pPr lvl="1"/>
            <a:r>
              <a:rPr lang="en-US" dirty="0" smtClean="0">
                <a:latin typeface="Old English Text MT" pitchFamily="66" charset="0"/>
              </a:rPr>
              <a:t>Archaic “Black Letter” type faces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The inimitable Comic Sans</a:t>
            </a:r>
          </a:p>
          <a:p>
            <a:pPr lvl="1"/>
            <a:r>
              <a:rPr lang="en-US" dirty="0" smtClean="0">
                <a:latin typeface="Edwardian Script ITC" pitchFamily="66" charset="0"/>
              </a:rPr>
              <a:t>Any “script” typeface</a:t>
            </a:r>
          </a:p>
          <a:p>
            <a:r>
              <a:rPr lang="en-US" dirty="0" smtClean="0">
                <a:latin typeface="Calibri" pitchFamily="34" charset="0"/>
              </a:rPr>
              <a:t>Key features of any type face: ascenders, descenders, x-height</a:t>
            </a:r>
          </a:p>
          <a:p>
            <a:pPr lvl="1"/>
            <a:endParaRPr lang="en-US" dirty="0"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3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Some Critical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Most studies support using </a:t>
            </a:r>
            <a:r>
              <a:rPr lang="en-US" sz="6000" dirty="0" smtClean="0"/>
              <a:t>sans-serif faces </a:t>
            </a:r>
            <a:r>
              <a:rPr lang="en-US" dirty="0" smtClean="0"/>
              <a:t>(like this one) for short or bulleted text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serifed faces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like this one for longer passages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But the differences </a:t>
            </a:r>
            <a:r>
              <a:rPr lang="en-US" dirty="0" smtClean="0"/>
              <a:t>aren’t large in most cases (cf. Waller 2007)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9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Upper or Lower Case?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Easier to read longer passages if use both upper and lower case</a:t>
            </a:r>
          </a:p>
          <a:p>
            <a:r>
              <a:rPr lang="en-US" dirty="0" smtClean="0"/>
              <a:t>All-caps = OK for short passages, labels</a:t>
            </a:r>
          </a:p>
          <a:p>
            <a:r>
              <a:rPr lang="en-US" dirty="0" smtClean="0"/>
              <a:t>LC lettering has more distinguishing information, hence eases comprehension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657600" cy="436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563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Be Aware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Of what’s in your environment, typographically!</a:t>
            </a:r>
          </a:p>
          <a:p>
            <a:r>
              <a:rPr lang="en-US" dirty="0" smtClean="0"/>
              <a:t>Likely there’s a lot of</a:t>
            </a:r>
          </a:p>
          <a:p>
            <a:pPr>
              <a:buNone/>
            </a:pPr>
            <a:r>
              <a:rPr lang="en-US" dirty="0"/>
              <a:t>HELVETICA*</a:t>
            </a:r>
          </a:p>
          <a:p>
            <a:pPr algn="r">
              <a:buNone/>
            </a:pPr>
            <a:r>
              <a:rPr lang="en-US" sz="1600" dirty="0"/>
              <a:t>* Just not on this computer!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337" y="1828800"/>
            <a:ext cx="40481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16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What’s Key Other than Type?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Spacing!</a:t>
            </a:r>
          </a:p>
          <a:p>
            <a:pPr lvl="1"/>
            <a:r>
              <a:rPr lang="en-US" dirty="0" smtClean="0"/>
              <a:t>Between lines, around text (top and bottom of pages, margins (cf. Hartley’s “page grid”)</a:t>
            </a:r>
          </a:p>
          <a:p>
            <a:pPr lvl="1"/>
            <a:r>
              <a:rPr lang="en-US" dirty="0" smtClean="0"/>
              <a:t>Column widths</a:t>
            </a:r>
          </a:p>
          <a:p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If you use it, be consistent!  </a:t>
            </a:r>
          </a:p>
          <a:p>
            <a:pPr lvl="1"/>
            <a:r>
              <a:rPr lang="en-US" dirty="0" smtClean="0"/>
              <a:t>Readers assume that things like color, headers, other graphic elements have </a:t>
            </a:r>
            <a:r>
              <a:rPr lang="en-US" i="1" dirty="0" smtClean="0"/>
              <a:t>meaning</a:t>
            </a:r>
            <a:r>
              <a:rPr lang="en-US" dirty="0" smtClean="0"/>
              <a:t> (and they’ll provide it if you don’t!)</a:t>
            </a:r>
          </a:p>
        </p:txBody>
      </p:sp>
    </p:spTree>
    <p:extLst>
      <p:ext uri="{BB962C8B-B14F-4D97-AF65-F5344CB8AC3E}">
        <p14:creationId xmlns:p14="http://schemas.microsoft.com/office/powerpoint/2010/main" xmlns="" val="12616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Ong</a:t>
            </a:r>
            <a:r>
              <a:rPr lang="en-US" dirty="0" smtClean="0"/>
              <a:t>, W.  (1982).  </a:t>
            </a:r>
            <a:r>
              <a:rPr lang="en-US" b="1" i="1" dirty="0" err="1" smtClean="0"/>
              <a:t>Orality</a:t>
            </a:r>
            <a:r>
              <a:rPr lang="en-US" b="1" i="1" dirty="0" smtClean="0"/>
              <a:t> and literacy: The </a:t>
            </a:r>
            <a:r>
              <a:rPr lang="en-US" b="1" i="1" dirty="0" err="1" smtClean="0"/>
              <a:t>technologizing</a:t>
            </a:r>
            <a:r>
              <a:rPr lang="en-US" b="1" i="1" dirty="0" smtClean="0"/>
              <a:t> of the word</a:t>
            </a:r>
            <a:r>
              <a:rPr lang="en-US" dirty="0" smtClean="0"/>
              <a:t>.  New York: Methuen.</a:t>
            </a:r>
          </a:p>
          <a:p>
            <a:pPr>
              <a:buNone/>
            </a:pPr>
            <a:r>
              <a:rPr lang="en-US" baseline="30000" dirty="0" smtClean="0"/>
              <a:t>2</a:t>
            </a:r>
            <a:r>
              <a:rPr lang="en-US" dirty="0" smtClean="0"/>
              <a:t> Olson, D.  (1994).  </a:t>
            </a:r>
            <a:r>
              <a:rPr lang="en-US" b="1" i="1" dirty="0" smtClean="0"/>
              <a:t>The world on paper</a:t>
            </a:r>
            <a:r>
              <a:rPr lang="en-US" dirty="0" smtClean="0"/>
              <a:t>.  New York: Cambridge.</a:t>
            </a:r>
          </a:p>
          <a:p>
            <a:pPr>
              <a:buNone/>
            </a:pP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Febvre</a:t>
            </a:r>
            <a:r>
              <a:rPr lang="en-US" dirty="0" smtClean="0"/>
              <a:t>, L.,  &amp; Martin, H-J.  (1958/1976).  </a:t>
            </a:r>
            <a:r>
              <a:rPr lang="en-US" b="1" i="1" dirty="0" smtClean="0"/>
              <a:t>The coming of the book.: The impact of printing, 1450-1800.</a:t>
            </a:r>
            <a:r>
              <a:rPr lang="en-US" dirty="0" smtClean="0"/>
              <a:t>  London: Verso.</a:t>
            </a:r>
          </a:p>
          <a:p>
            <a:pPr>
              <a:buNone/>
            </a:pPr>
            <a:r>
              <a:rPr lang="en-US" baseline="30000" dirty="0" smtClean="0"/>
              <a:t>4</a:t>
            </a:r>
            <a:r>
              <a:rPr lang="en-US" dirty="0" smtClean="0"/>
              <a:t> Eisenstein, E.  (1979).  </a:t>
            </a:r>
            <a:r>
              <a:rPr lang="en-US" b="1" i="1" dirty="0" smtClean="0"/>
              <a:t>The printing press as an agent of change: Communications and cultural transformations in early modern Europe.</a:t>
            </a:r>
            <a:r>
              <a:rPr lang="en-US" dirty="0" smtClean="0"/>
              <a:t>  New York: Cambridge.</a:t>
            </a:r>
          </a:p>
          <a:p>
            <a:pPr>
              <a:buNone/>
            </a:pPr>
            <a:r>
              <a:rPr lang="en-US" baseline="30000" dirty="0" smtClean="0"/>
              <a:t>5</a:t>
            </a:r>
            <a:r>
              <a:rPr lang="en-US" dirty="0" smtClean="0"/>
              <a:t> Johns, A.  (1998).  </a:t>
            </a:r>
            <a:r>
              <a:rPr lang="en-US" b="1" i="1" dirty="0" smtClean="0"/>
              <a:t>The nature of the book: Print and knowledge in the making.</a:t>
            </a:r>
            <a:r>
              <a:rPr lang="en-US" dirty="0" smtClean="0"/>
              <a:t>  Chicago: U. of Chicago Press.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Questions from Last Week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Do you always use the default font on your word processing program?  If you use different ones, how do you choose, and for what purpose (effect)?</a:t>
            </a:r>
          </a:p>
          <a:p>
            <a:pPr>
              <a:defRPr/>
            </a:pPr>
            <a:r>
              <a:rPr lang="en-US" dirty="0" smtClean="0"/>
              <a:t>When/where (in </a:t>
            </a:r>
            <a:r>
              <a:rPr lang="en-US" i="1" dirty="0" smtClean="0"/>
              <a:t>your </a:t>
            </a:r>
            <a:r>
              <a:rPr lang="en-US" dirty="0" smtClean="0"/>
              <a:t>experience) does typography make a difference?</a:t>
            </a:r>
          </a:p>
          <a:p>
            <a:pPr>
              <a:defRPr/>
            </a:pPr>
            <a:r>
              <a:rPr lang="en-US" dirty="0" smtClean="0"/>
              <a:t>Examples of books, web sites, other materials where typography facilitated or hindered learning?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8E3C33-3197-4C8A-9246-6869526DAA2C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418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Questions for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do text organization and layout make a difference?</a:t>
            </a:r>
          </a:p>
          <a:p>
            <a:r>
              <a:rPr lang="en-US" dirty="0" smtClean="0"/>
              <a:t>On your word processor, do you use default settings for inter-line spacing, indentations, etc.?  Why/why not/where not?</a:t>
            </a:r>
          </a:p>
          <a:p>
            <a:r>
              <a:rPr lang="en-US" dirty="0" smtClean="0"/>
              <a:t>How well do the forms of text organization and design suggested in </a:t>
            </a:r>
            <a:r>
              <a:rPr lang="en-US" dirty="0" err="1" smtClean="0"/>
              <a:t>Souto</a:t>
            </a:r>
            <a:r>
              <a:rPr lang="en-US" dirty="0" smtClean="0"/>
              <a:t>, </a:t>
            </a:r>
            <a:r>
              <a:rPr lang="en-US" dirty="0" err="1" smtClean="0"/>
              <a:t>Cromley</a:t>
            </a:r>
            <a:r>
              <a:rPr lang="en-US" dirty="0" smtClean="0"/>
              <a:t>, translate into online environments?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7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Tufte and Williams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Tufte:</a:t>
            </a:r>
          </a:p>
          <a:p>
            <a:pPr lvl="1"/>
            <a:r>
              <a:rPr lang="en-US" dirty="0" smtClean="0"/>
              <a:t>What’s involved in learning to read the kinds of graphics he shows? (Scale, size, relationship, etc.)</a:t>
            </a:r>
          </a:p>
          <a:p>
            <a:pPr lvl="1"/>
            <a:r>
              <a:rPr lang="en-US" dirty="0" smtClean="0"/>
              <a:t>Any case(s) when you’ve tried to show/teach someone how to read these (or tried yourself to understand) without success?</a:t>
            </a:r>
          </a:p>
          <a:p>
            <a:r>
              <a:rPr lang="en-US" dirty="0" smtClean="0"/>
              <a:t>Williams:</a:t>
            </a:r>
          </a:p>
          <a:p>
            <a:pPr lvl="1"/>
            <a:r>
              <a:rPr lang="en-US" dirty="0" smtClean="0"/>
              <a:t>His “Redesign” examples (pp. 168-189) – do the redesigns grab you more than the originals?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86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 the Beginning…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systems and the advent of literacy</a:t>
            </a:r>
          </a:p>
          <a:p>
            <a:r>
              <a:rPr lang="en-US" dirty="0" smtClean="0"/>
              <a:t>Slow spread until 18</a:t>
            </a:r>
            <a:r>
              <a:rPr lang="en-US" baseline="30000" dirty="0" smtClean="0"/>
              <a:t>th</a:t>
            </a:r>
            <a:r>
              <a:rPr lang="en-US" dirty="0" smtClean="0"/>
              <a:t> c. in Europe, 20</a:t>
            </a:r>
            <a:r>
              <a:rPr lang="en-US" baseline="30000" dirty="0" smtClean="0"/>
              <a:t>th</a:t>
            </a:r>
            <a:r>
              <a:rPr lang="en-US" dirty="0" smtClean="0"/>
              <a:t> c. in many parts of world</a:t>
            </a:r>
          </a:p>
          <a:p>
            <a:r>
              <a:rPr lang="en-US" dirty="0" smtClean="0"/>
              <a:t>Reading ≠ writing (more could read than write)</a:t>
            </a:r>
          </a:p>
          <a:p>
            <a:r>
              <a:rPr lang="en-US" dirty="0" smtClean="0"/>
              <a:t>But: Over time, the technique of representing the “world on paper” became definitive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Need to Generate Written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Initial efforts: Primarily commercial and religious</a:t>
            </a:r>
          </a:p>
          <a:p>
            <a:pPr lvl="1"/>
            <a:r>
              <a:rPr lang="en-US" dirty="0" smtClean="0"/>
              <a:t>Cuneiform tablets, Phaistos Disk, Egyptian papyri, Mayan astronomical tables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 algn="r">
              <a:buNone/>
            </a:pPr>
            <a:r>
              <a:rPr lang="en-US" dirty="0" smtClean="0"/>
              <a:t>Dresden Codex </a:t>
            </a:r>
            <a:r>
              <a:rPr lang="en-US" dirty="0" smtClean="0">
                <a:sym typeface="Symbol"/>
              </a:rPr>
              <a:t>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667669"/>
            <a:ext cx="1905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Ong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“Psychodynamics of Orality”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an oral culture, retaining and passing along information is difficult</a:t>
            </a:r>
          </a:p>
          <a:p>
            <a:r>
              <a:rPr lang="en-US" dirty="0" smtClean="0"/>
              <a:t>Therefore,  “you know what you can recall”</a:t>
            </a:r>
          </a:p>
          <a:p>
            <a:pPr lvl="1"/>
            <a:r>
              <a:rPr lang="en-US" dirty="0" smtClean="0"/>
              <a:t>Heavy reliance on formulas, mnemonics</a:t>
            </a:r>
          </a:p>
          <a:p>
            <a:r>
              <a:rPr lang="en-US" dirty="0" smtClean="0"/>
              <a:t>Expression in general tends to be</a:t>
            </a:r>
          </a:p>
          <a:p>
            <a:pPr lvl="1"/>
            <a:r>
              <a:rPr lang="en-US" dirty="0" smtClean="0"/>
              <a:t>Additive rather than subordinative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ggregative rather than analytic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edundant or "copious“</a:t>
            </a:r>
          </a:p>
          <a:p>
            <a:pPr lvl="1"/>
            <a:r>
              <a:rPr lang="en-US" dirty="0" smtClean="0"/>
              <a:t>Conservative or traditionalist</a:t>
            </a:r>
          </a:p>
          <a:p>
            <a:pPr lvl="1"/>
            <a:r>
              <a:rPr lang="en-US" dirty="0" smtClean="0"/>
              <a:t>Close to the human lifeworld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gonistically toned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mpathetic and participatory (rather than objectively distanced)</a:t>
            </a:r>
          </a:p>
          <a:p>
            <a:pPr lvl="1"/>
            <a:r>
              <a:rPr lang="en-US" dirty="0" smtClean="0"/>
              <a:t>Homeostatic (“in the present”)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ituational rather than abstract. </a:t>
            </a:r>
            <a:endParaRPr lang="en-US" dirty="0"/>
          </a:p>
        </p:txBody>
      </p:sp>
      <p:pic>
        <p:nvPicPr>
          <p:cNvPr id="2051" name="Picture 3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062" y="2424906"/>
            <a:ext cx="18192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Olson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i="1" dirty="0" smtClean="0"/>
              <a:t>The World on Paper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Writing </a:t>
            </a:r>
            <a:r>
              <a:rPr lang="en-US" i="1" dirty="0" smtClean="0"/>
              <a:t>brings spoken language into consciousness</a:t>
            </a:r>
          </a:p>
          <a:p>
            <a:pPr marL="457200" lvl="1" indent="0">
              <a:buNone/>
            </a:pPr>
            <a:r>
              <a:rPr lang="en-US" dirty="0" smtClean="0"/>
              <a:t>	Makes it subject to reflection,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writing system brings </a:t>
            </a:r>
            <a:r>
              <a:rPr lang="en-US" i="1" dirty="0" smtClean="0"/>
              <a:t>all </a:t>
            </a:r>
            <a:r>
              <a:rPr lang="en-US" dirty="0" smtClean="0"/>
              <a:t>of what is said into consciousness</a:t>
            </a:r>
          </a:p>
          <a:p>
            <a:pPr marL="457200" lvl="1" indent="0">
              <a:buNone/>
            </a:pPr>
            <a:r>
              <a:rPr lang="en-US" dirty="0" smtClean="0"/>
              <a:t>	How things are said, whether literally or metaphorically,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Texts provide only an </a:t>
            </a:r>
            <a:r>
              <a:rPr lang="en-US" i="1" dirty="0" smtClean="0"/>
              <a:t>approximate indication </a:t>
            </a:r>
            <a:r>
              <a:rPr lang="en-US" dirty="0" smtClean="0"/>
              <a:t>of a speaker or writer’s intention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It’s difficult for an “alphabetic literate” to </a:t>
            </a:r>
            <a:r>
              <a:rPr lang="en-US" i="1" dirty="0" smtClean="0"/>
              <a:t>understand how a non-literate </a:t>
            </a:r>
            <a:r>
              <a:rPr lang="en-US" dirty="0" smtClean="0"/>
              <a:t>person experiences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Expressive and reflective powers of speech, writing are </a:t>
            </a:r>
            <a:r>
              <a:rPr lang="en-US" i="1" dirty="0" smtClean="0"/>
              <a:t>complementary rather than similar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Becoming literate allows (requires) the reader to </a:t>
            </a:r>
            <a:r>
              <a:rPr lang="en-US" i="1" dirty="0" smtClean="0"/>
              <a:t>compensate</a:t>
            </a:r>
          </a:p>
          <a:p>
            <a:pPr marL="400050" lvl="1" indent="0">
              <a:buNone/>
            </a:pPr>
            <a:r>
              <a:rPr lang="en-US" dirty="0" smtClean="0"/>
              <a:t>	For example, interpret how something is to be taken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Learning to read text </a:t>
            </a:r>
            <a:r>
              <a:rPr lang="en-US" dirty="0" smtClean="0">
                <a:sym typeface="Symbol"/>
              </a:rPr>
              <a:t> </a:t>
            </a:r>
            <a:r>
              <a:rPr lang="en-US" i="1" dirty="0" smtClean="0">
                <a:sym typeface="Symbol"/>
              </a:rPr>
              <a:t>learning to “read nature”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Symbol"/>
              </a:rPr>
              <a:t>“Concepts for representing how a text should be taken provide the concepts necessary for the </a:t>
            </a:r>
            <a:r>
              <a:rPr lang="en-US" i="1" dirty="0" smtClean="0">
                <a:sym typeface="Symbol"/>
              </a:rPr>
              <a:t>representation of mind</a:t>
            </a:r>
            <a:r>
              <a:rPr lang="en-US" dirty="0" smtClean="0">
                <a:sym typeface="Symbol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xmlns="" val="17342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Gutenberg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Goldsmith Mainz Germany ca. 1398-1468</a:t>
            </a:r>
          </a:p>
          <a:p>
            <a:r>
              <a:rPr lang="en-US" dirty="0" smtClean="0"/>
              <a:t>Put together various processes to create “printing as we know it”</a:t>
            </a:r>
          </a:p>
          <a:p>
            <a:pPr lvl="1"/>
            <a:r>
              <a:rPr lang="en-US" dirty="0" smtClean="0"/>
              <a:t>Cf. Steve Jobs</a:t>
            </a:r>
          </a:p>
          <a:p>
            <a:r>
              <a:rPr lang="en-US" dirty="0" smtClean="0"/>
              <a:t>Press – molds – punches – ink – etc.</a:t>
            </a:r>
          </a:p>
          <a:p>
            <a:r>
              <a:rPr lang="en-US" dirty="0" smtClean="0"/>
              <a:t>BUT: What did he actually invent…?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4485" y="1600200"/>
            <a:ext cx="36660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Gutenberg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“42-line Bible”</a:t>
            </a:r>
          </a:p>
          <a:p>
            <a:r>
              <a:rPr lang="en-US" dirty="0" smtClean="0"/>
              <a:t>Produced 1450-55</a:t>
            </a:r>
          </a:p>
          <a:p>
            <a:r>
              <a:rPr lang="en-US" dirty="0" smtClean="0"/>
              <a:t>Intended to look like scribally produced books of the time</a:t>
            </a:r>
          </a:p>
          <a:p>
            <a:r>
              <a:rPr lang="en-US" dirty="0" smtClean="0">
                <a:hlinkClick r:id="rId2"/>
              </a:rPr>
              <a:t>“What did Gutenberg actually invent?” </a:t>
            </a:r>
            <a:endParaRPr lang="en-US" dirty="0" smtClean="0"/>
          </a:p>
          <a:p>
            <a:r>
              <a:rPr lang="en-US" dirty="0" smtClean="0"/>
              <a:t>Rapid spread throughout Europe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038600"/>
            <a:ext cx="205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Gutenberg Genesis 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295400"/>
            <a:ext cx="4074742" cy="2732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1029</Words>
  <Application>Microsoft Office PowerPoint</Application>
  <PresentationFormat>On-screen Show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Type and Typography</vt:lpstr>
      <vt:lpstr>Questions from Last Week</vt:lpstr>
      <vt:lpstr>Tufte and Williams</vt:lpstr>
      <vt:lpstr>In the Beginning…</vt:lpstr>
      <vt:lpstr>Need to Generate Written Texts</vt:lpstr>
      <vt:lpstr>Ong1, “Psychodynamics of Orality”</vt:lpstr>
      <vt:lpstr>Olson2, The World on Paper</vt:lpstr>
      <vt:lpstr>Gutenberg</vt:lpstr>
      <vt:lpstr>The Gutenberg Bible</vt:lpstr>
      <vt:lpstr>Incunabula</vt:lpstr>
      <vt:lpstr>Type and Typography –  Developments</vt:lpstr>
      <vt:lpstr>What Did Printing Do? To our ways of thinking and seeing the world?</vt:lpstr>
      <vt:lpstr>What About Type Itself?</vt:lpstr>
      <vt:lpstr>Does Typography Matter?</vt:lpstr>
      <vt:lpstr>Some Critical Points</vt:lpstr>
      <vt:lpstr>Upper or Lower Case?</vt:lpstr>
      <vt:lpstr>Be Aware …</vt:lpstr>
      <vt:lpstr>What’s Key Other than Type?</vt:lpstr>
      <vt:lpstr>References</vt:lpstr>
      <vt:lpstr>Questions for Next Week</vt:lpstr>
    </vt:vector>
  </TitlesOfParts>
  <Company>College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and Typography</dc:title>
  <dc:creator>stkerr</dc:creator>
  <cp:lastModifiedBy>stkerr</cp:lastModifiedBy>
  <cp:revision>40</cp:revision>
  <dcterms:created xsi:type="dcterms:W3CDTF">2012-01-09T22:06:00Z</dcterms:created>
  <dcterms:modified xsi:type="dcterms:W3CDTF">2012-01-11T23:25:53Z</dcterms:modified>
</cp:coreProperties>
</file>